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33" r:id="rId3"/>
    <p:sldId id="486" r:id="rId4"/>
    <p:sldId id="410" r:id="rId5"/>
    <p:sldId id="394" r:id="rId6"/>
    <p:sldId id="468" r:id="rId7"/>
    <p:sldId id="469" r:id="rId8"/>
    <p:sldId id="471" r:id="rId9"/>
    <p:sldId id="472" r:id="rId10"/>
    <p:sldId id="474" r:id="rId11"/>
    <p:sldId id="461" r:id="rId12"/>
    <p:sldId id="462" r:id="rId13"/>
    <p:sldId id="504" r:id="rId14"/>
    <p:sldId id="476" r:id="rId15"/>
    <p:sldId id="512" r:id="rId16"/>
    <p:sldId id="481" r:id="rId17"/>
    <p:sldId id="478" r:id="rId18"/>
    <p:sldId id="513" r:id="rId19"/>
    <p:sldId id="480" r:id="rId20"/>
    <p:sldId id="514" r:id="rId21"/>
    <p:sldId id="479" r:id="rId22"/>
    <p:sldId id="463" r:id="rId23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5" userDrawn="1">
          <p15:clr>
            <a:srgbClr val="A4A3A4"/>
          </p15:clr>
        </p15:guide>
        <p15:guide id="2" pos="3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075"/>
        <p:guide pos="387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3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1.xml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2.xml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3.xml"/><Relationship Id="rId1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5.xml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7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2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8.xml"/><Relationship Id="rId3" Type="http://schemas.openxmlformats.org/officeDocument/2006/relationships/image" Target="../media/image25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5645" y="2143125"/>
            <a:ext cx="8362950" cy="2386965"/>
          </a:xfrm>
        </p:spPr>
        <p:txBody>
          <a:bodyPr>
            <a:normAutofit/>
          </a:bodyPr>
          <a:lstStyle/>
          <a:p>
            <a:pPr algn="ctr"/>
            <a: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zhōnɡɡuó yínhánɡ zài nǎr？ </a:t>
            </a:r>
            <a:b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中  国   银 行  在  哪儿？ </a:t>
            </a:r>
            <a:r>
              <a:rPr lang="en-US" altLang="zh-CN" sz="3110">
                <a:solidFill>
                  <a:schemeClr val="bg2">
                    <a:lumMod val="10000"/>
                  </a:schemeClr>
                </a:solidFill>
                <a:sym typeface="+mn-ea"/>
              </a:rPr>
              <a:t> </a:t>
            </a:r>
            <a:br>
              <a:rPr lang="en-US" altLang="zh-CN" sz="3110">
                <a:solidFill>
                  <a:schemeClr val="bg2">
                    <a:lumMod val="10000"/>
                  </a:schemeClr>
                </a:solidFill>
                <a:sym typeface="+mn-ea"/>
              </a:rPr>
            </a:br>
            <a:r>
              <a:rPr lang="zh-CN" altLang="en-US" sz="355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Lesson   7    </a:t>
            </a:r>
            <a:r>
              <a:rPr lang="en-US" altLang="zh-CN" sz="2220">
                <a:sym typeface="+mn-ea"/>
              </a:rPr>
              <a:t>Where is the bank of China?</a:t>
            </a:r>
            <a:br>
              <a:rPr lang="en-US" altLang="zh-CN" sz="2220">
                <a:sym typeface="+mn-ea"/>
              </a:rPr>
            </a:br>
            <a:r>
              <a:rPr lang="zh-CN" altLang="en-US" sz="222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         </a:t>
            </a:r>
            <a:r>
              <a:rPr lang="ja-JP" altLang="en-US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ja-JP" altLang="en-US" sz="22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2700" y="0"/>
            <a:ext cx="2019300" cy="2024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044700" y="-122555"/>
            <a:ext cx="8102600" cy="685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mínɡ： qǐnɡwèn， nǎr  yǒu wèishēnɡjiān？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 明：   请 问，  哪儿 有  卫  生   间 ？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xuéshenɡA：duìbùqǐ， wǒ bù zhīdào。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A： 对 不起， 我 不 知 道 。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mínɡ： méiɡuānxi。qǐnɡwèn，nǐ zhīdào nǎr yǒu wèishēnɡjiān mɑ？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阿明：   没 关 系。 请  问， 你 知 道  哪儿 有  卫 生   间  吗？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 shānɡdiàn lǐbiɑn yǒu。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   商   店  里 边  有 。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  shānɡdiàn zài shénme dìfɑnɡ？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阿明 ：   商  店  在   什 么 地 方？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xuéshenɡB：zài qiánbiɑn， nǐ kàn，nàr jiùshì。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 在   前  边，  你 看， 那儿 就是。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 mínɡ：xiè xiè ！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 明 ： 谢  谢  ！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xuéshenɡB：bú kè qi!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 不 客 气!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7-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5775" y="80645"/>
            <a:ext cx="495300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10051" b="12763"/>
          <a:stretch>
            <a:fillRect/>
          </a:stretch>
        </p:blipFill>
        <p:spPr>
          <a:xfrm>
            <a:off x="10494645" y="2871470"/>
            <a:ext cx="1697355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indefinite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303145" y="1252855"/>
            <a:ext cx="7138035" cy="48374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 xiǎnɡ qù nǎr？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阿 明   想   去 哪儿？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xuéshenɡ A zhīdào  nǎr  yǒu wèishēnɡjiān mɑ？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学  生  A   知 道  哪儿 有  卫   生  间  吗？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xuéshenɡ B ne？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学 生   B 呢？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shānɡdiàn zài shénme dìfɑnɡ？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商  店   在   什 么 地 方？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810385" y="0"/>
            <a:ext cx="8376920" cy="685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mínɡ： 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 明：  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 问，  哪儿 有 卫 生 间 ？</a:t>
            </a: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xuéshenɡA：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A：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对不起， 我 不 知 道 。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mínɡ： 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阿明：  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没 关 系。 请 问， 你 知 道  哪儿 有 卫 生 间  吗？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 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商 店  里边  有 。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mínɡ  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阿明 ： 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商 店  在 什 么 地 方？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 前 边，  你 看， 那儿就是。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ā  mínɡ：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阿 明 ：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谢 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谢  ！ 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xuéshenɡB：</a:t>
            </a:r>
            <a:endParaRPr lang="en-US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 生 B：</a:t>
            </a:r>
            <a:r>
              <a:rPr lang="en-US" sz="24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不 客 气!</a:t>
            </a:r>
            <a:endParaRPr lang="en-US" sz="24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7-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5775" y="80645"/>
            <a:ext cx="495300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10051" b="12763"/>
          <a:stretch>
            <a:fillRect/>
          </a:stretch>
        </p:blipFill>
        <p:spPr>
          <a:xfrm>
            <a:off x="10330180" y="2871470"/>
            <a:ext cx="1697355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indefinite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5" name="图片 4" descr="30df2e17a51ec0915ee7c50a60fa5ec"/>
          <p:cNvPicPr>
            <a:picLocks noChangeAspect="1"/>
          </p:cNvPicPr>
          <p:nvPr/>
        </p:nvPicPr>
        <p:blipFill>
          <a:blip r:embed="rId1"/>
          <a:srcRect t="2551" b="31676"/>
          <a:stretch>
            <a:fillRect/>
          </a:stretch>
        </p:blipFill>
        <p:spPr>
          <a:xfrm>
            <a:off x="2826385" y="318135"/>
            <a:ext cx="7809230" cy="6411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0df2e17a51ec0915ee7c50a60fa5ec"/>
          <p:cNvPicPr>
            <a:picLocks noChangeAspect="1"/>
          </p:cNvPicPr>
          <p:nvPr/>
        </p:nvPicPr>
        <p:blipFill>
          <a:blip r:embed="rId1"/>
          <a:srcRect t="2551" r="-3155" b="64331"/>
          <a:stretch>
            <a:fillRect/>
          </a:stretch>
        </p:blipFill>
        <p:spPr>
          <a:xfrm>
            <a:off x="1271270" y="1267460"/>
            <a:ext cx="11119485" cy="4456430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78455" y="2842895"/>
            <a:ext cx="1543685" cy="416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在前边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0295" y="3980815"/>
            <a:ext cx="1909445" cy="372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你知道银行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0df2e17a51ec0915ee7c50a60fa5ec"/>
          <p:cNvPicPr>
            <a:picLocks noChangeAspect="1"/>
          </p:cNvPicPr>
          <p:nvPr/>
        </p:nvPicPr>
        <p:blipFill>
          <a:blip r:embed="rId1"/>
          <a:srcRect t="34858" r="32117" b="31676"/>
          <a:stretch>
            <a:fillRect/>
          </a:stretch>
        </p:blipFill>
        <p:spPr>
          <a:xfrm>
            <a:off x="2472055" y="721360"/>
            <a:ext cx="9114790" cy="5608955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372475" y="1742440"/>
            <a:ext cx="2265045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还有一个超市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69435" y="5220335"/>
            <a:ext cx="1892935" cy="495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太好了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内容占位符 4" descr="30df2e17a51ec0915ee7c50a60fa5ec"/>
          <p:cNvPicPr>
            <a:picLocks noChangeAspect="1"/>
          </p:cNvPicPr>
          <p:nvPr>
            <p:ph idx="1"/>
          </p:nvPr>
        </p:nvPicPr>
        <p:blipFill>
          <a:blip r:embed="rId1"/>
          <a:srcRect t="69417"/>
          <a:stretch>
            <a:fillRect/>
          </a:stretch>
        </p:blipFill>
        <p:spPr>
          <a:xfrm>
            <a:off x="1521460" y="1050290"/>
            <a:ext cx="10222230" cy="5511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01060" y="2444115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一起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01060" y="377190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一起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2910" y="4879975"/>
            <a:ext cx="2247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跟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妈妈一起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65135" y="2444115"/>
            <a:ext cx="1864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跟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朋友一起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8010" y="3870325"/>
            <a:ext cx="1514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跟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我一起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内容占位符 4" descr="30df2e17a51ec0915ee7c50a60fa5ec"/>
          <p:cNvPicPr>
            <a:picLocks noChangeAspect="1"/>
          </p:cNvPicPr>
          <p:nvPr>
            <p:ph idx="1"/>
          </p:nvPr>
        </p:nvPicPr>
        <p:blipFill>
          <a:blip r:embed="rId1"/>
          <a:srcRect t="69417"/>
          <a:stretch>
            <a:fillRect/>
          </a:stretch>
        </p:blipFill>
        <p:spPr>
          <a:xfrm>
            <a:off x="1521460" y="1050290"/>
            <a:ext cx="10222230" cy="5511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4" name="内容占位符 3" descr="57a7964670e80d471f9d012aa0dd3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0240" y="1790065"/>
            <a:ext cx="9042400" cy="3448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08400" y="263017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台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42360" y="342900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书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22445" y="406781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方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19950" y="263017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市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95435" y="3429000"/>
            <a:ext cx="1108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学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完成对话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the dialogues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4" name="内容占位符 3" descr="57a7964670e80d471f9d012aa0dd3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0240" y="1790065"/>
            <a:ext cx="9042400" cy="3448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127635" y="3265805"/>
            <a:ext cx="5333365" cy="218249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Sb   +  </a:t>
            </a:r>
            <a:r>
              <a:rPr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   </a:t>
            </a:r>
            <a:r>
              <a:rPr lang="en-US"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 place  + do sth</a:t>
            </a:r>
            <a:endParaRPr lang="en-US" altLang="zh-CN" sz="20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tāmen    zài    jiàoshì   shànɡkè。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他们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在      教 室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 课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（The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 have classes  in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the classroom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4215" y="1009650"/>
            <a:ext cx="2507615" cy="1880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0" y="0"/>
            <a:ext cx="2134870" cy="1423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04685" y="1423670"/>
            <a:ext cx="1325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shànɡwǎnɡ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上  网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0" y="0"/>
            <a:ext cx="2131695" cy="1423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73640" y="1423670"/>
            <a:ext cx="1579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kàn diànshì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看   电 视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4207510"/>
            <a:ext cx="1760220" cy="2650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160" y="2367280"/>
            <a:ext cx="2131695" cy="1421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150" y="2367280"/>
            <a:ext cx="2136140" cy="1424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48780" y="3794760"/>
            <a:ext cx="215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跑步（pǎo bù）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79355" y="4048125"/>
            <a:ext cx="211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吃饭（chī fàn）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159384" y="80645"/>
            <a:ext cx="3188335" cy="2363470"/>
            <a:chOff x="-332461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32461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写汉字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Write characters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4" name="内容占位符 3" descr="57a7964670e80d471f9d012aa0dd3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0240" y="1790065"/>
            <a:ext cx="9042400" cy="34486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9690" y="2519680"/>
            <a:ext cx="84582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台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9965" y="3360420"/>
            <a:ext cx="84582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书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5290" y="4062095"/>
            <a:ext cx="84582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方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31300" y="2519680"/>
            <a:ext cx="84582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市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28455" y="4143375"/>
            <a:ext cx="84582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学</a:t>
            </a:r>
            <a:endParaRPr lang="zh-CN" altLang="en-US" sz="24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11935" y="821690"/>
            <a:ext cx="4148455" cy="571246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20000"/>
          </a:bodyPr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wèishēnɡjiān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卫  生  间:toliet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duìbùqǐ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对 不起:sorry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méiɡuānxi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没 关  系: it doesn't matter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shānɡdiàn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商  店:shop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lǐbiɑn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里 边:inside 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183630" y="821690"/>
            <a:ext cx="3797935" cy="4677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dìfɑnɡ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6 地方:place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qiánbiɑn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7  前 边:in front 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kàn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8 看:look,see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nàr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9 那儿:there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jiù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10就:exactly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7-8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27055" y="55435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1996440" y="2272665"/>
            <a:ext cx="9566910" cy="353123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lnSpcReduction="20000"/>
          </a:bodyPr>
          <a:p>
            <a:pPr marL="0" indent="0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</a:t>
            </a:r>
            <a:endParaRPr lang="zh-CN" altLang="zh-CN" sz="2000" b="1">
              <a:sym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</a:pPr>
            <a:r>
              <a:rPr altLang="zh-CN" sz="4000" b="1">
                <a:sym typeface="宋体" panose="02010600030101010101" pitchFamily="2" charset="-122"/>
              </a:rPr>
              <a:t>   </a:t>
            </a:r>
            <a:r>
              <a:rPr altLang="zh-CN" sz="3200" b="1">
                <a:sym typeface="宋体" panose="02010600030101010101" pitchFamily="2" charset="-122"/>
              </a:rPr>
              <a:t> </a:t>
            </a:r>
            <a:r>
              <a:rPr altLang="zh-CN" sz="32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200" dirty="0" err="1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qǐngwèn, wèishēngjiān</a:t>
            </a:r>
            <a:r>
              <a:rPr lang="en-US" altLang="zh-CN"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 dirty="0" err="1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zài</a:t>
            </a:r>
            <a:r>
              <a:rPr lang="en-US" altLang="zh-CN"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 dirty="0" err="1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nǎr</a:t>
            </a:r>
            <a:r>
              <a:rPr lang="en-US" altLang="zh-CN"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         </a:t>
            </a:r>
            <a:endParaRPr lang="en-US" altLang="zh-CN" sz="3200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None/>
            </a:pPr>
            <a:r>
              <a:rPr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A:</a:t>
            </a:r>
            <a:r>
              <a:rPr sz="320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请</a:t>
            </a:r>
            <a:r>
              <a:rPr lang="en-US" altLang="zh-CN" sz="3200" dirty="0" err="1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问，  卫  生  间   在 哪儿？     </a:t>
            </a:r>
            <a:endParaRPr lang="en-US" altLang="zh-CN" sz="3200" dirty="0" err="1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3200" dirty="0" err="1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sz="3200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sz="32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2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B</a:t>
            </a:r>
            <a:r>
              <a:rPr sz="32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：在那儿。</a:t>
            </a:r>
            <a:endParaRPr lang="en-US" altLang="zh-CN" sz="3200" dirty="0" err="1" smtClean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  <a:buNone/>
            </a:pPr>
            <a:endParaRPr lang="en-US" altLang="zh-CN" sz="3200" strike="noStrike" noProof="1" dirty="0" err="1" smtClean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996440" y="996315"/>
            <a:ext cx="33000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wèishēnɡjiān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卫  生  间:toliet</a:t>
            </a: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0051" b="12763"/>
          <a:stretch>
            <a:fillRect/>
          </a:stretch>
        </p:blipFill>
        <p:spPr>
          <a:xfrm>
            <a:off x="9212580" y="0"/>
            <a:ext cx="2979420" cy="2023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04135" y="587375"/>
            <a:ext cx="7129780" cy="2255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duìbùqǐ 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对 不起:sorry 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méiɡuānxi 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没 关  系: it doesn't matter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7620" y="3037205"/>
            <a:ext cx="3376295" cy="3376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5335905" y="218440"/>
            <a:ext cx="6319520" cy="579374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fontScale="50000"/>
          </a:bodyPr>
          <a:p>
            <a:pPr marL="0" indent="0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</a:t>
            </a:r>
            <a:endParaRPr lang="zh-CN" altLang="zh-CN" sz="2000" b="1">
              <a:sym typeface="宋体" panose="02010600030101010101" pitchFamily="2" charset="-122"/>
            </a:endParaRPr>
          </a:p>
          <a:p>
            <a:pPr algn="l" fontAlgn="base"/>
            <a:r>
              <a:rPr altLang="zh-CN" sz="2000" b="1">
                <a:sym typeface="宋体" panose="02010600030101010101" pitchFamily="2" charset="-122"/>
              </a:rPr>
              <a:t> </a:t>
            </a:r>
            <a:r>
              <a:rPr altLang="zh-CN" sz="3335" b="1">
                <a:sym typeface="宋体" panose="02010600030101010101" pitchFamily="2" charset="-122"/>
              </a:rPr>
              <a:t>     </a:t>
            </a:r>
            <a:r>
              <a:rPr altLang="zh-CN" sz="3335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5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5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5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   lǐbiɑn </a:t>
            </a:r>
            <a:endParaRPr lang="zh-CN" altLang="en-US" sz="5000" b="1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……   里 边</a:t>
            </a:r>
            <a:endParaRPr lang="zh-CN" altLang="en-US" sz="5000" b="1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shānɡdiàn 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商 店 （In</a:t>
            </a:r>
            <a:r>
              <a:rPr lang="en-US" altLang="zh-CN"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side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the store）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chāoshì 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超 市 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（In</a:t>
            </a:r>
            <a:r>
              <a:rPr lang="en-US" altLang="zh-CN"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side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the supermarket）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yínhánɡ 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银 行 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（In</a:t>
            </a:r>
            <a:r>
              <a:rPr lang="en-US" altLang="zh-CN"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side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the  bank）</a:t>
            </a:r>
            <a:r>
              <a:rPr sz="5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5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13915" y="604520"/>
            <a:ext cx="2540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shānɡdiàn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商  店:shop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lǐbiɑn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里 边:inside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>
                <a:sym typeface="+mn-ea"/>
              </a:rPr>
              <a:t> </a:t>
            </a:r>
            <a:endParaRPr lang="zh-CN" altLang="en-US" sz="200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931545" y="4878705"/>
            <a:ext cx="3841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A: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哪儿有卫生间？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B: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超市里边有。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320" y="2243455"/>
            <a:ext cx="1840230" cy="2453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657860" y="2256790"/>
            <a:ext cx="4620895" cy="187134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indent="0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</a:t>
            </a:r>
            <a:endParaRPr lang="zh-CN" altLang="zh-CN" sz="2000" b="1"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nǎr   = shénme dìfɑnɡ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哪儿  =  什 么 地 方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where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13330" y="206375"/>
            <a:ext cx="2540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dìfɑnɡ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6 地方:place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000"/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qiánbiɑn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7 前 边:in front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057265" y="2179955"/>
            <a:ext cx="5935980" cy="3286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0000" tIns="46800" rIns="90000" bIns="46800" rtlCol="0" anchor="t">
            <a:normAutofit fontScale="90000"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   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nǐ  zài  nǎr？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/ </a:t>
            </a:r>
            <a:r>
              <a:rPr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nǐ zài </a:t>
            </a:r>
            <a:r>
              <a:rPr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shénme dìfɑnɡ？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你  在   哪儿？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你 在   什么   地方？</a:t>
            </a:r>
            <a:endParaRPr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（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where are you?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wǒ zài 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jiā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我 在  家。</a:t>
            </a:r>
            <a:endParaRPr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（</a:t>
            </a:r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I'm at home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4737100" y="1410970"/>
            <a:ext cx="6379210" cy="337756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p>
            <a:pPr marL="0" indent="0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</a:t>
            </a:r>
            <a:endParaRPr lang="zh-CN" altLang="zh-CN" sz="2000" b="1">
              <a:sym typeface="宋体" panose="02010600030101010101" pitchFamily="2" charset="-122"/>
            </a:endParaRPr>
          </a:p>
          <a:p>
            <a:pPr algn="l" fontAlgn="base"/>
            <a:r>
              <a:rPr altLang="zh-CN" sz="2000" b="1">
                <a:sym typeface="宋体" panose="02010600030101010101" pitchFamily="2" charset="-122"/>
              </a:rPr>
              <a:t>  </a:t>
            </a:r>
            <a:r>
              <a:rPr altLang="zh-CN" sz="2220" b="1">
                <a:sym typeface="宋体" panose="02010600030101010101" pitchFamily="2" charset="-122"/>
              </a:rPr>
              <a:t> 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wèishēnɡjiān zài nǎr？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卫   生  间  在  哪儿？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(Where is the toliet?)</a:t>
            </a:r>
            <a:r>
              <a:rPr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endParaRPr sz="222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/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nǐ kàn！ jiù zài nàr！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r>
              <a:rPr lang="en-US" altLang="zh-CN"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 看！  就  在  那儿！ 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Look!  </a:t>
            </a:r>
            <a:r>
              <a:rPr lang="en-US" altLang="zh-CN"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Right there!)</a:t>
            </a:r>
            <a:r>
              <a:rPr sz="222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/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/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691640" y="767715"/>
            <a:ext cx="2540000" cy="5323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kàn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8 看:look,see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nǐ kàn </a:t>
            </a:r>
            <a:endParaRPr lang="zh-CN" altLang="en-US" sz="2000" b="1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你 看！ </a:t>
            </a:r>
            <a:r>
              <a:rPr lang="en-US" altLang="zh-CN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:Look!</a:t>
            </a:r>
            <a:endParaRPr lang="en-US" altLang="zh-CN" sz="2000" b="1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nàr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9 那儿:there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jiù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10就:exactly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000"/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</a:t>
            </a:r>
            <a:r>
              <a:rPr lang="zh-CN" altLang="en-US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iù zài nàr！ </a:t>
            </a:r>
            <a:endParaRPr lang="zh-CN" altLang="en-US" sz="2000" b="1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就  在  那儿！</a:t>
            </a:r>
            <a:r>
              <a:rPr lang="en-US" altLang="zh-CN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(Right there!)</a:t>
            </a:r>
            <a:r>
              <a:rPr lang="zh-CN" altLang="en-US" sz="20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000"/>
          </a:p>
          <a:p>
            <a:pPr marL="0" algn="l" fontAlgn="base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000"/>
          </a:p>
        </p:txBody>
      </p:sp>
      <p:pic>
        <p:nvPicPr>
          <p:cNvPr id="2" name="图片 1" descr="u=3076940362,3341991498&amp;fm=26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1640" y="4959350"/>
            <a:ext cx="2595245" cy="177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4495" y="779145"/>
            <a:ext cx="3934460" cy="2375535"/>
          </a:xfrm>
        </p:spPr>
        <p:txBody>
          <a:bodyPr>
            <a:normAutofit fontScale="90000"/>
          </a:bodyPr>
          <a:p>
            <a:pPr marL="0" indent="0">
              <a:lnSpc>
                <a:spcPct val="90000"/>
              </a:lnSpc>
              <a:buNone/>
            </a:pP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lǎoshī：shéi shì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ínnà？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老师：   谁  是  林娜？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ínnà： </a:t>
            </a:r>
            <a:r>
              <a:rPr lang="zh-CN" altLang="en-US" sz="200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wǒjiù shì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ínnà）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林娜：  </a:t>
            </a:r>
            <a:r>
              <a:rPr lang="zh-CN" altLang="en-US" sz="200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就 是  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（林娜）。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826895" y="3639185"/>
            <a:ext cx="5983605" cy="2619375"/>
          </a:xfrm>
          <a:prstGeom prst="rect">
            <a:avLst/>
          </a:prstGeom>
        </p:spPr>
        <p:txBody>
          <a:bodyPr vert="horz" rtlCol="0">
            <a:normAutofit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/>
              <a:buChar char="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 2" panose="05020102010507070707"/>
              <a:buChar char="³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0000"/>
              <a:buFont typeface="Wingdings 2" panose="05020102010507070707"/>
              <a:buChar char="®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45000"/>
              <a:buFont typeface="Wingdings 2" panose="05020102010507070707"/>
              <a:buChar char="¯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 panose="05020102010507070707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>
                <a:sym typeface="+mn-ea"/>
              </a:rPr>
              <a:t>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qǐngwèn， túshūguǎn zài nǎr？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请 问，  图 书 馆  在  哪儿？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那儿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就是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3339465"/>
            <a:ext cx="2822575" cy="1636395"/>
          </a:xfrm>
          <a:prstGeom prst="rect">
            <a:avLst/>
          </a:prstGeom>
        </p:spPr>
      </p:pic>
      <p:pic>
        <p:nvPicPr>
          <p:cNvPr id="6" name="图片 5" descr="u=1666262426,2875428889&amp;fm=26&amp;gp=0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0140" y="1017270"/>
            <a:ext cx="2159635" cy="1637665"/>
          </a:xfrm>
          <a:prstGeom prst="rect">
            <a:avLst/>
          </a:prstGeom>
        </p:spPr>
      </p:pic>
      <p:pic>
        <p:nvPicPr>
          <p:cNvPr id="8" name="图片 7" descr="u=3910213299,3262544950&amp;fm=26&amp;gp=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1790" y="4573905"/>
            <a:ext cx="1744345" cy="1330960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14550" y="4975860"/>
            <a:ext cx="228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nàr jiù shì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4" grpId="1"/>
      <p:bldP spid="3" grpId="2" build="p"/>
      <p:bldP spid="4" grpId="2"/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UNIT_PLACING_PICTURE_USER_VIEWPORT" val="{&quot;height&quot;:3600,&quot;width&quot;:4800}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2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3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4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5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9.xml><?xml version="1.0" encoding="utf-8"?>
<p:tagLst xmlns:p="http://schemas.openxmlformats.org/presentationml/2006/main">
  <p:tag name="KSO_WPP_MARK_KEY" val="3a511566-8b0b-45ad-93fa-f7ef9789f6c4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2925</Words>
  <Application>WPS 演示</Application>
  <PresentationFormat>宽屏</PresentationFormat>
  <Paragraphs>286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华文楷体</vt:lpstr>
      <vt:lpstr>Wingdings 2</vt:lpstr>
      <vt:lpstr>Arial</vt:lpstr>
      <vt:lpstr>Century</vt:lpstr>
      <vt:lpstr>Arial Unicode MS</vt:lpstr>
      <vt:lpstr>楷体</vt:lpstr>
      <vt:lpstr>Office 主题​​</vt:lpstr>
      <vt:lpstr>zhōnɡɡuó yínhánɡ zài nǎr？  7 中  国   银 行  在  哪儿？     Lesson   7    Where is the bank of China?          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130</cp:revision>
  <dcterms:created xsi:type="dcterms:W3CDTF">2019-08-11T11:31:00Z</dcterms:created>
  <dcterms:modified xsi:type="dcterms:W3CDTF">2025-05-27T01:50:25Z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3419E6E161FB4CE8ACD35B905796B575</vt:lpwstr>
  </property>
</Properties>
</file>